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15" r:id="rId1"/>
  </p:sldMasterIdLst>
  <p:notesMasterIdLst>
    <p:notesMasterId r:id="rId6"/>
  </p:notesMasterIdLst>
  <p:sldIdLst>
    <p:sldId id="403" r:id="rId2"/>
    <p:sldId id="404" r:id="rId3"/>
    <p:sldId id="406" r:id="rId4"/>
    <p:sldId id="405" r:id="rId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Gill Sans MT" panose="020B0502020104020203" pitchFamily="34" charset="77"/>
      <p:regular r:id="rId11"/>
      <p:bold r:id="rId12"/>
      <p:italic r:id="rId13"/>
      <p:boldItalic r:id="rId14"/>
    </p:embeddedFont>
    <p:embeddedFont>
      <p:font typeface="Wingdings 3" pitchFamily="2" charset="2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343"/>
    <a:srgbClr val="212121"/>
    <a:srgbClr val="3A9ED9"/>
    <a:srgbClr val="FFFFFF"/>
    <a:srgbClr val="24242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940"/>
  </p:normalViewPr>
  <p:slideViewPr>
    <p:cSldViewPr snapToGrid="0" snapToObjects="1" showGuides="1">
      <p:cViewPr varScale="1">
        <p:scale>
          <a:sx n="166" d="100"/>
          <a:sy n="166" d="100"/>
        </p:scale>
        <p:origin x="624" y="176"/>
      </p:cViewPr>
      <p:guideLst>
        <p:guide orient="horz" pos="1620"/>
        <p:guide pos="29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2303" y="564409"/>
            <a:ext cx="7208262" cy="2578841"/>
          </a:xfrm>
          <a:prstGeom prst="rect">
            <a:avLst/>
          </a:prstGeom>
        </p:spPr>
        <p:txBody>
          <a:bodyPr anchor="t" anchorCtr="0"/>
          <a:lstStyle>
            <a:lvl1pPr>
              <a:defRPr sz="49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AB164B-0894-B142-A83D-CC15DEBB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8470373" y="4220936"/>
            <a:ext cx="428593" cy="68185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CAA1506-7899-5843-A44E-BB8E80613307}"/>
              </a:ext>
            </a:extLst>
          </p:cNvPr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944510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754" y="3657590"/>
            <a:ext cx="7177646" cy="42505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180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754" y="571500"/>
            <a:ext cx="7177646" cy="273050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754" y="4082644"/>
            <a:ext cx="7177645" cy="37028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/>
        </p:nvCxnSpPr>
        <p:spPr>
          <a:xfrm>
            <a:off x="594754" y="3612156"/>
            <a:ext cx="7177646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2377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523" y="669471"/>
            <a:ext cx="5790014" cy="2464594"/>
          </a:xfrm>
          <a:prstGeom prst="rect">
            <a:avLst/>
          </a:prstGeo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966954" y="3301434"/>
            <a:ext cx="5459737" cy="37406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3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 dirty="0"/>
              <a:t>- QUOTE AUTHOR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8370" y="31206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32529" y="2573723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206956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0980" y="925830"/>
            <a:ext cx="5790014" cy="62103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302B9C-2E99-DD43-B6BC-73FCC0BAA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980" y="1795224"/>
            <a:ext cx="5790014" cy="1770936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177E7E-7C5D-534C-BCB5-67E15CA69734}"/>
              </a:ext>
            </a:extLst>
          </p:cNvPr>
          <p:cNvSpPr/>
          <p:nvPr/>
        </p:nvSpPr>
        <p:spPr>
          <a:xfrm>
            <a:off x="520980" y="3726180"/>
            <a:ext cx="3504013" cy="48768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CALL OUT or CALL TO ACTION can go here</a:t>
            </a:r>
          </a:p>
        </p:txBody>
      </p:sp>
    </p:spTree>
    <p:extLst>
      <p:ext uri="{BB962C8B-B14F-4D97-AF65-F5344CB8AC3E}">
        <p14:creationId xmlns:p14="http://schemas.microsoft.com/office/powerpoint/2010/main" val="33657386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490" y="2221706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4127" y="2736056"/>
            <a:ext cx="2195513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07525" y="2221706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99609" y="2736056"/>
            <a:ext cx="2210096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38305" y="2221706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38305" y="2736056"/>
            <a:ext cx="2199085" cy="17859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2789387" y="2336006"/>
            <a:ext cx="0" cy="218598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5216450" y="2336006"/>
            <a:ext cx="0" cy="218598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/>
        </p:nvSpPr>
        <p:spPr>
          <a:xfrm>
            <a:off x="540928" y="1225153"/>
            <a:ext cx="950119" cy="95011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/>
        </p:nvSpPr>
        <p:spPr>
          <a:xfrm>
            <a:off x="2978962" y="1225153"/>
            <a:ext cx="950119" cy="95011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/>
        </p:nvSpPr>
        <p:spPr>
          <a:xfrm>
            <a:off x="5409743" y="1225153"/>
            <a:ext cx="950119" cy="95011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79054382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27310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364456"/>
            <a:ext cx="2205038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163208"/>
            <a:ext cx="2205038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27310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364456"/>
            <a:ext cx="2197894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163208"/>
            <a:ext cx="2200805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27310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364456"/>
            <a:ext cx="2199085" cy="1143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163206"/>
            <a:ext cx="2201998" cy="1115899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307306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307306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0749020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1997" y="1940253"/>
            <a:ext cx="6619244" cy="1262994"/>
          </a:xfrm>
          <a:prstGeom prst="rect">
            <a:avLst/>
          </a:prstGeom>
        </p:spPr>
        <p:txBody>
          <a:bodyPr anchor="t" anchorCtr="0"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4082900" y="3426494"/>
            <a:ext cx="937438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02509-4FE6-E24C-AA96-C740FC421C24}"/>
              </a:ext>
            </a:extLst>
          </p:cNvPr>
          <p:cNvSpPr/>
          <p:nvPr/>
        </p:nvSpPr>
        <p:spPr>
          <a:xfrm>
            <a:off x="4303336" y="0"/>
            <a:ext cx="514350" cy="857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B1010D-DEFC-A24B-9C13-2017C9E2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388" y="360112"/>
            <a:ext cx="312245" cy="39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8203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2303" y="564409"/>
            <a:ext cx="7208262" cy="2578841"/>
          </a:xfrm>
          <a:prstGeom prst="rect">
            <a:avLst/>
          </a:prstGeom>
        </p:spPr>
        <p:txBody>
          <a:bodyPr anchor="t" anchorCtr="0"/>
          <a:lstStyle>
            <a:lvl1pPr>
              <a:defRPr sz="49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7429" y="4106635"/>
            <a:ext cx="3999698" cy="499108"/>
          </a:xfrm>
        </p:spPr>
        <p:txBody>
          <a:bodyPr anchor="t"/>
          <a:lstStyle>
            <a:lvl1pPr marL="0" indent="0" algn="l">
              <a:buNone/>
              <a:defRPr cap="none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6417447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41997" y="1528649"/>
            <a:ext cx="6619244" cy="1964661"/>
          </a:xfrm>
          <a:prstGeom prst="rect">
            <a:avLst/>
          </a:prstGeom>
        </p:spPr>
        <p:txBody>
          <a:bodyPr anchor="t" anchorCtr="0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1997" y="3796327"/>
            <a:ext cx="6619244" cy="484793"/>
          </a:xfrm>
        </p:spPr>
        <p:txBody>
          <a:bodyPr anchor="t"/>
          <a:lstStyle>
            <a:lvl1pPr marL="0" indent="0" algn="ctr">
              <a:buNone/>
              <a:defRPr cap="all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4082900" y="3520115"/>
            <a:ext cx="937438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BE9B87-5D1F-E94B-B539-EC11664BD536}"/>
              </a:ext>
            </a:extLst>
          </p:cNvPr>
          <p:cNvSpPr/>
          <p:nvPr/>
        </p:nvSpPr>
        <p:spPr>
          <a:xfrm>
            <a:off x="4303336" y="0"/>
            <a:ext cx="514350" cy="857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A907F-9252-0B49-807C-E526EE69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388" y="360112"/>
            <a:ext cx="312245" cy="39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1240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 spc="225"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702" y="1193007"/>
            <a:ext cx="7245688" cy="3146611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07469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1702" y="1202532"/>
            <a:ext cx="3297254" cy="3146822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5088" y="1199169"/>
            <a:ext cx="3297256" cy="315018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 spc="225"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5773185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91702" y="1193796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702" y="1650996"/>
            <a:ext cx="3297254" cy="280630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705090" y="1193796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5090" y="1650996"/>
            <a:ext cx="3297254" cy="2806304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4482774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702" y="253814"/>
            <a:ext cx="7245688" cy="7391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13981716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accent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480ECF-DB9F-8D4C-8BFC-CA6818AE3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2944" y="3043238"/>
            <a:ext cx="5650706" cy="82153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4" y="1482539"/>
            <a:ext cx="5650706" cy="1382105"/>
          </a:xfrm>
          <a:prstGeom prst="rect">
            <a:avLst/>
          </a:prstGeom>
        </p:spPr>
        <p:txBody>
          <a:bodyPr/>
          <a:lstStyle>
            <a:lvl1pPr>
              <a:defRPr sz="45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667" y="4507570"/>
            <a:ext cx="312245" cy="3945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5750687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3788228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/>
        </p:nvSpPr>
        <p:spPr>
          <a:xfrm>
            <a:off x="1" y="0"/>
            <a:ext cx="3788228" cy="51435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accent4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07" y="1335582"/>
            <a:ext cx="2864766" cy="2322019"/>
          </a:xfrm>
          <a:prstGeom prst="rect">
            <a:avLst/>
          </a:prstGeom>
        </p:spPr>
        <p:txBody>
          <a:bodyPr/>
          <a:lstStyle>
            <a:lvl1pPr>
              <a:defRPr sz="45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667" y="4507570"/>
            <a:ext cx="312245" cy="3945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EEFB20-F346-D34C-AE92-D02D17441B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40192" y="1335582"/>
            <a:ext cx="2481044" cy="2322019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96679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801" y="907256"/>
            <a:ext cx="2550798" cy="1085850"/>
          </a:xfrm>
          <a:prstGeom prst="rect">
            <a:avLst/>
          </a:prstGeom>
        </p:spPr>
        <p:txBody>
          <a:bodyPr anchor="b"/>
          <a:lstStyle>
            <a:lvl1pPr algn="l">
              <a:defRPr sz="180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2802" y="2168367"/>
            <a:ext cx="2550797" cy="217169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BE4C0-C38D-A94F-B0EA-B36306C08151}"/>
              </a:ext>
            </a:extLst>
          </p:cNvPr>
          <p:cNvCxnSpPr>
            <a:cxnSpLocks/>
          </p:cNvCxnSpPr>
          <p:nvPr/>
        </p:nvCxnSpPr>
        <p:spPr>
          <a:xfrm>
            <a:off x="3328988" y="815626"/>
            <a:ext cx="0" cy="3631597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C3E5EE-E7CA-F846-9999-2A39DDEC221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3534376" y="907256"/>
            <a:ext cx="4573780" cy="343281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0200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81643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1D9D96-DEE1-8844-9F8C-58215BC7B638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35000"/>
          </a:blip>
          <a:stretch>
            <a:fillRect/>
          </a:stretch>
        </p:blipFill>
        <p:spPr>
          <a:xfrm>
            <a:off x="8457945" y="4396465"/>
            <a:ext cx="355352" cy="44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05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 spc="225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hyperlink" Target="http://web.mta.info/developers/turnstile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70A3BE-2244-4A43-BCEE-964AD4199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1702" y="1202532"/>
            <a:ext cx="2901329" cy="3146822"/>
          </a:xfrm>
        </p:spPr>
        <p:txBody>
          <a:bodyPr>
            <a:normAutofit/>
          </a:bodyPr>
          <a:lstStyle/>
          <a:p>
            <a:r>
              <a:rPr lang="en-US" sz="1100" dirty="0"/>
              <a:t>Major data sources supporting the analysis:</a:t>
            </a:r>
          </a:p>
          <a:p>
            <a:pPr lvl="1"/>
            <a:r>
              <a:rPr lang="en-US" sz="1100" dirty="0"/>
              <a:t>MTA Turnstile Data*</a:t>
            </a:r>
          </a:p>
          <a:p>
            <a:pPr lvl="2"/>
            <a:r>
              <a:rPr lang="en-US" sz="1100" dirty="0"/>
              <a:t>Station</a:t>
            </a:r>
          </a:p>
          <a:p>
            <a:pPr lvl="2"/>
            <a:r>
              <a:rPr lang="en-US" sz="1100" dirty="0"/>
              <a:t>Entries</a:t>
            </a:r>
          </a:p>
          <a:p>
            <a:pPr lvl="2"/>
            <a:r>
              <a:rPr lang="en-US" sz="1100" dirty="0"/>
              <a:t>Exits</a:t>
            </a:r>
          </a:p>
          <a:p>
            <a:pPr lvl="1"/>
            <a:r>
              <a:rPr lang="en-US" sz="1100" dirty="0"/>
              <a:t>Census Bureau Data</a:t>
            </a:r>
          </a:p>
          <a:p>
            <a:pPr lvl="2"/>
            <a:r>
              <a:rPr lang="en-US" sz="1100" dirty="0"/>
              <a:t>Female</a:t>
            </a:r>
          </a:p>
          <a:p>
            <a:pPr lvl="2"/>
            <a:r>
              <a:rPr lang="en-US" sz="1100" dirty="0"/>
              <a:t>Professional</a:t>
            </a:r>
          </a:p>
          <a:p>
            <a:pPr lvl="1"/>
            <a:r>
              <a:rPr lang="en-US" sz="1100" dirty="0"/>
              <a:t>Google Maps Location Data </a:t>
            </a:r>
          </a:p>
          <a:p>
            <a:pPr lvl="2"/>
            <a:r>
              <a:rPr lang="en-US" sz="1100" dirty="0"/>
              <a:t>Major Schools</a:t>
            </a:r>
          </a:p>
          <a:p>
            <a:pPr lvl="2"/>
            <a:r>
              <a:rPr lang="en-US" sz="1100" dirty="0"/>
              <a:t>Major Technology Companies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045501-4E63-AE46-BC50-351552F18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C81CD-4B41-5447-9D26-76E3C4F4F91F}"/>
              </a:ext>
            </a:extLst>
          </p:cNvPr>
          <p:cNvSpPr txBox="1"/>
          <p:nvPr/>
        </p:nvSpPr>
        <p:spPr>
          <a:xfrm>
            <a:off x="291702" y="4732256"/>
            <a:ext cx="2076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2"/>
              </a:rPr>
              <a:t>*http://web.mta.info/developers/turnstile.html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53DF41-A310-284A-A068-32C7A5AE9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850" y="1202532"/>
            <a:ext cx="744188" cy="744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99643D-12CA-674E-832B-C21499A77D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8347" y="1202532"/>
            <a:ext cx="4758187" cy="8242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9C2E94-1294-F24F-B26B-1CB1CB8BD6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6755" y="2347692"/>
            <a:ext cx="1619283" cy="8490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3A1D7B-C8FC-B144-8099-29E7EA847F03}"/>
              </a:ext>
            </a:extLst>
          </p:cNvPr>
          <p:cNvSpPr txBox="1"/>
          <p:nvPr/>
        </p:nvSpPr>
        <p:spPr>
          <a:xfrm>
            <a:off x="291703" y="766734"/>
            <a:ext cx="7910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construct a optimized list of subway stations where the WTWY team will be most effective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0AB0D2-B192-0542-B8E0-7A4BCA1A05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8347" y="2190727"/>
            <a:ext cx="3842400" cy="11704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32AFEA-16B6-C442-9033-6E9C2E565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924" y="3553864"/>
            <a:ext cx="1286114" cy="12861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7D93CA-F978-9045-85A6-249854047E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8347" y="3510400"/>
            <a:ext cx="4041139" cy="142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0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70A3BE-2244-4A43-BCEE-964AD4199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1702" y="2571750"/>
            <a:ext cx="2505286" cy="2317936"/>
          </a:xfrm>
        </p:spPr>
        <p:txBody>
          <a:bodyPr>
            <a:normAutofit/>
          </a:bodyPr>
          <a:lstStyle/>
          <a:p>
            <a:r>
              <a:rPr lang="en-US" sz="1100" dirty="0"/>
              <a:t>Data Gathering based on approach</a:t>
            </a:r>
          </a:p>
          <a:p>
            <a:pPr lvl="1"/>
            <a:r>
              <a:rPr lang="en-US" sz="1100" dirty="0"/>
              <a:t>Focus on maximum traffic</a:t>
            </a:r>
          </a:p>
          <a:p>
            <a:pPr lvl="1"/>
            <a:r>
              <a:rPr lang="en-US" sz="1100" dirty="0"/>
              <a:t>Determine relevant MTA data attributes</a:t>
            </a:r>
          </a:p>
          <a:p>
            <a:pPr lvl="1"/>
            <a:r>
              <a:rPr lang="en-US" sz="1100" dirty="0"/>
              <a:t>Review Census characteristics for target audience of the gala</a:t>
            </a:r>
          </a:p>
          <a:p>
            <a:pPr lvl="1"/>
            <a:r>
              <a:rPr lang="en-US" sz="1100" dirty="0"/>
              <a:t>Additional location information to supplement findings</a:t>
            </a:r>
          </a:p>
          <a:p>
            <a:pPr lvl="1"/>
            <a:endParaRPr lang="en-US" sz="11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045501-4E63-AE46-BC50-351552F18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C466157-1E91-EB48-99CD-AAB2BBD92588}"/>
              </a:ext>
            </a:extLst>
          </p:cNvPr>
          <p:cNvSpPr/>
          <p:nvPr/>
        </p:nvSpPr>
        <p:spPr>
          <a:xfrm>
            <a:off x="537882" y="1398494"/>
            <a:ext cx="1559859" cy="7914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Discovery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AA517A4-09DA-BD47-B341-99D55B1D101D}"/>
              </a:ext>
            </a:extLst>
          </p:cNvPr>
          <p:cNvSpPr/>
          <p:nvPr/>
        </p:nvSpPr>
        <p:spPr>
          <a:xfrm>
            <a:off x="3588956" y="1398494"/>
            <a:ext cx="1559859" cy="7914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Preparation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45DD75-CAA7-164B-AC1E-645B4A06F53A}"/>
              </a:ext>
            </a:extLst>
          </p:cNvPr>
          <p:cNvSpPr/>
          <p:nvPr/>
        </p:nvSpPr>
        <p:spPr>
          <a:xfrm>
            <a:off x="6640030" y="1398494"/>
            <a:ext cx="1559859" cy="7914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Modeling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C978711-69F2-EF44-B764-4121D0E68920}"/>
              </a:ext>
            </a:extLst>
          </p:cNvPr>
          <p:cNvSpPr/>
          <p:nvPr/>
        </p:nvSpPr>
        <p:spPr>
          <a:xfrm>
            <a:off x="2443778" y="1590595"/>
            <a:ext cx="799140" cy="407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877D00BC-39EB-5F4D-9820-1E05828D3784}"/>
              </a:ext>
            </a:extLst>
          </p:cNvPr>
          <p:cNvSpPr/>
          <p:nvPr/>
        </p:nvSpPr>
        <p:spPr>
          <a:xfrm>
            <a:off x="5494852" y="1590595"/>
            <a:ext cx="799140" cy="407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74B8D4-BC1F-BF4D-9575-AFE96BFC1616}"/>
              </a:ext>
            </a:extLst>
          </p:cNvPr>
          <p:cNvSpPr txBox="1"/>
          <p:nvPr/>
        </p:nvSpPr>
        <p:spPr>
          <a:xfrm>
            <a:off x="291703" y="766734"/>
            <a:ext cx="7910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Leveraging analytical methods to extract insights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DDBD757E-C53C-C340-9161-F58708E3B8A4}"/>
              </a:ext>
            </a:extLst>
          </p:cNvPr>
          <p:cNvSpPr txBox="1">
            <a:spLocks/>
          </p:cNvSpPr>
          <p:nvPr/>
        </p:nvSpPr>
        <p:spPr>
          <a:xfrm>
            <a:off x="3116242" y="2571750"/>
            <a:ext cx="2505286" cy="2317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5pPr>
            <a:lvl6pPr marL="187950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100" dirty="0"/>
              <a:t>Data Cleaning and conversion</a:t>
            </a:r>
          </a:p>
          <a:p>
            <a:pPr lvl="1"/>
            <a:r>
              <a:rPr lang="en-US" sz="1100" dirty="0"/>
              <a:t>Review gathered MTA and Census data for observations</a:t>
            </a:r>
          </a:p>
          <a:p>
            <a:pPr lvl="1"/>
            <a:r>
              <a:rPr lang="en-US" sz="1100" dirty="0"/>
              <a:t>Eliminate erroneous data and significant outliers</a:t>
            </a:r>
          </a:p>
          <a:p>
            <a:pPr lvl="1"/>
            <a:r>
              <a:rPr lang="en-US" sz="1100" dirty="0"/>
              <a:t>Merging information into a common format to relate geographical and demographical information</a:t>
            </a:r>
          </a:p>
          <a:p>
            <a:pPr lvl="1"/>
            <a:endParaRPr lang="en-US" sz="1100" dirty="0"/>
          </a:p>
          <a:p>
            <a:pPr lvl="1"/>
            <a:endParaRPr lang="en-US" sz="1100" dirty="0"/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CA3977ED-CC18-8741-B826-CEF83062CD77}"/>
              </a:ext>
            </a:extLst>
          </p:cNvPr>
          <p:cNvSpPr txBox="1">
            <a:spLocks/>
          </p:cNvSpPr>
          <p:nvPr/>
        </p:nvSpPr>
        <p:spPr>
          <a:xfrm>
            <a:off x="6167316" y="2573046"/>
            <a:ext cx="2505286" cy="2317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5pPr>
            <a:lvl6pPr marL="187950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100" dirty="0"/>
              <a:t>Data Relationships</a:t>
            </a:r>
          </a:p>
          <a:p>
            <a:pPr lvl="1"/>
            <a:r>
              <a:rPr lang="en-US" sz="1100" dirty="0"/>
              <a:t>MTA data used to determine busiest station from turnstile data</a:t>
            </a:r>
          </a:p>
          <a:p>
            <a:pPr lvl="1"/>
            <a:r>
              <a:rPr lang="en-US" sz="1100" dirty="0"/>
              <a:t>Heat map of female and professional residents for coloration to the stations</a:t>
            </a:r>
          </a:p>
          <a:p>
            <a:pPr lvl="1"/>
            <a:r>
              <a:rPr lang="en-US" sz="1100" dirty="0"/>
              <a:t>Enrich selected stations with geographical information</a:t>
            </a:r>
          </a:p>
          <a:p>
            <a:pPr lvl="1"/>
            <a:endParaRPr lang="en-US" sz="1100" dirty="0"/>
          </a:p>
          <a:p>
            <a:pPr lvl="1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62967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70A3BE-2244-4A43-BCEE-964AD4199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0819" y="2487226"/>
            <a:ext cx="4310230" cy="2096844"/>
          </a:xfrm>
        </p:spPr>
        <p:txBody>
          <a:bodyPr>
            <a:noAutofit/>
          </a:bodyPr>
          <a:lstStyle/>
          <a:p>
            <a:r>
              <a:rPr lang="en-US" sz="1100" dirty="0"/>
              <a:t>MTA Turnstile Data</a:t>
            </a:r>
          </a:p>
          <a:p>
            <a:pPr lvl="1"/>
            <a:r>
              <a:rPr lang="en-US" sz="1100" dirty="0"/>
              <a:t>Max minus Min on ENTRIES and EXITS</a:t>
            </a:r>
          </a:p>
          <a:p>
            <a:pPr lvl="2"/>
            <a:r>
              <a:rPr lang="en-US" sz="1100" dirty="0"/>
              <a:t>Combined to determine total traffic</a:t>
            </a:r>
          </a:p>
          <a:p>
            <a:pPr lvl="1"/>
            <a:r>
              <a:rPr lang="en-US" sz="1100" dirty="0"/>
              <a:t>Total Traffic data based on Station and Line Name</a:t>
            </a:r>
          </a:p>
          <a:p>
            <a:pPr lvl="2"/>
            <a:r>
              <a:rPr lang="en-US" sz="1100" dirty="0"/>
              <a:t>Can be evaluated based on any set of given attributes</a:t>
            </a:r>
          </a:p>
          <a:p>
            <a:pPr lvl="3"/>
            <a:r>
              <a:rPr lang="en-US" sz="1100" dirty="0"/>
              <a:t>Station</a:t>
            </a:r>
          </a:p>
          <a:p>
            <a:pPr lvl="3"/>
            <a:r>
              <a:rPr lang="en-US" sz="1100" dirty="0"/>
              <a:t>Line</a:t>
            </a:r>
          </a:p>
          <a:p>
            <a:pPr lvl="3"/>
            <a:r>
              <a:rPr lang="en-US" sz="1100" dirty="0"/>
              <a:t>SCP</a:t>
            </a:r>
          </a:p>
          <a:p>
            <a:pPr lvl="3"/>
            <a:r>
              <a:rPr lang="en-US" sz="1100" dirty="0"/>
              <a:t>Date…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045501-4E63-AE46-BC50-351552F18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83256-8484-6C47-8972-025E8DDAA213}"/>
              </a:ext>
            </a:extLst>
          </p:cNvPr>
          <p:cNvSpPr txBox="1"/>
          <p:nvPr/>
        </p:nvSpPr>
        <p:spPr>
          <a:xfrm>
            <a:off x="291703" y="766734"/>
            <a:ext cx="7910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determine key metrics for evaluating curated data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C3BD91-23B0-CF41-BE4A-300246075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819" y="1043733"/>
            <a:ext cx="2235541" cy="1397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A6BC72-4E16-A34A-8A8B-02B87ECE6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893" y="837036"/>
            <a:ext cx="2134774" cy="2134774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407D85D-D251-2246-B8ED-AA41049C3D96}"/>
              </a:ext>
            </a:extLst>
          </p:cNvPr>
          <p:cNvSpPr txBox="1">
            <a:spLocks/>
          </p:cNvSpPr>
          <p:nvPr/>
        </p:nvSpPr>
        <p:spPr>
          <a:xfrm>
            <a:off x="6178535" y="813834"/>
            <a:ext cx="3053908" cy="2096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5pPr>
            <a:lvl6pPr marL="187950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100" dirty="0"/>
              <a:t>Census Bureau Data</a:t>
            </a:r>
          </a:p>
          <a:p>
            <a:pPr lvl="1"/>
            <a:r>
              <a:rPr lang="en-US" sz="1100" dirty="0"/>
              <a:t>Translate Census Tract information to Latitude and Longitude</a:t>
            </a:r>
          </a:p>
          <a:p>
            <a:pPr lvl="1"/>
            <a:r>
              <a:rPr lang="en-US" sz="1100" dirty="0"/>
              <a:t>Total density and scale information can be extracted via distribution</a:t>
            </a:r>
          </a:p>
          <a:p>
            <a:pPr lvl="1"/>
            <a:r>
              <a:rPr lang="en-US" sz="1100" dirty="0"/>
              <a:t>Census demographic data can be evaluated based on a number of given characteristics</a:t>
            </a:r>
          </a:p>
          <a:p>
            <a:pPr lvl="2"/>
            <a:r>
              <a:rPr lang="en-US" sz="1100" dirty="0"/>
              <a:t>Gender</a:t>
            </a:r>
          </a:p>
          <a:p>
            <a:pPr lvl="2"/>
            <a:r>
              <a:rPr lang="en-US" sz="1100" dirty="0"/>
              <a:t>Race</a:t>
            </a:r>
          </a:p>
          <a:p>
            <a:pPr lvl="2"/>
            <a:r>
              <a:rPr lang="en-US" sz="1100" dirty="0"/>
              <a:t>Income</a:t>
            </a:r>
          </a:p>
          <a:p>
            <a:pPr lvl="2"/>
            <a:r>
              <a:rPr lang="en-US" sz="1100" dirty="0"/>
              <a:t>Job Category</a:t>
            </a:r>
          </a:p>
          <a:p>
            <a:pPr lvl="2"/>
            <a:r>
              <a:rPr lang="en-US" sz="1100" dirty="0"/>
              <a:t>Mode of Transit …</a:t>
            </a:r>
          </a:p>
          <a:p>
            <a:r>
              <a:rPr lang="en-US" sz="1100" dirty="0"/>
              <a:t>Google Map Data</a:t>
            </a:r>
          </a:p>
          <a:p>
            <a:pPr lvl="1"/>
            <a:r>
              <a:rPr lang="en-US" sz="1100" dirty="0"/>
              <a:t>Supplemental information:</a:t>
            </a:r>
          </a:p>
          <a:p>
            <a:pPr lvl="2"/>
            <a:r>
              <a:rPr lang="en-US" sz="1100" dirty="0"/>
              <a:t>Pin point location for major school</a:t>
            </a:r>
          </a:p>
          <a:p>
            <a:pPr lvl="2"/>
            <a:r>
              <a:rPr lang="en-US" sz="1100" dirty="0"/>
              <a:t>Pin point location for major technology companies</a:t>
            </a:r>
          </a:p>
          <a:p>
            <a:pPr lvl="2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69548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70A3BE-2244-4A43-BCEE-964AD4199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1702" y="1202532"/>
            <a:ext cx="2889488" cy="3146822"/>
          </a:xfrm>
        </p:spPr>
        <p:txBody>
          <a:bodyPr/>
          <a:lstStyle/>
          <a:p>
            <a:r>
              <a:rPr lang="en-US" dirty="0"/>
              <a:t>JUPYTER NOTEBOOK</a:t>
            </a:r>
          </a:p>
          <a:p>
            <a:pPr lvl="1"/>
            <a:r>
              <a:rPr lang="en-US" dirty="0"/>
              <a:t>Used for data cleaning, stats modeling, and data visualization in the MTA and Census dataset</a:t>
            </a:r>
          </a:p>
          <a:p>
            <a:pPr lvl="1"/>
            <a:r>
              <a:rPr lang="en-US" dirty="0"/>
              <a:t>Easily create and execute mathematical operation for data preparation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045501-4E63-AE46-BC50-351552F18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716950-7F79-9F4C-A08B-68B3FEBFAE79}"/>
              </a:ext>
            </a:extLst>
          </p:cNvPr>
          <p:cNvSpPr txBox="1"/>
          <p:nvPr/>
        </p:nvSpPr>
        <p:spPr>
          <a:xfrm>
            <a:off x="291703" y="766734"/>
            <a:ext cx="7910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Tools used for analysis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07D63392-9DE5-C843-BF60-67CB8DEB9312}"/>
              </a:ext>
            </a:extLst>
          </p:cNvPr>
          <p:cNvSpPr txBox="1">
            <a:spLocks/>
          </p:cNvSpPr>
          <p:nvPr/>
        </p:nvSpPr>
        <p:spPr>
          <a:xfrm>
            <a:off x="3127256" y="1202532"/>
            <a:ext cx="2889488" cy="3146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5pPr>
            <a:lvl6pPr marL="187950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PANDAS</a:t>
            </a:r>
          </a:p>
          <a:p>
            <a:pPr lvl="1"/>
            <a:r>
              <a:rPr lang="en-US" dirty="0"/>
              <a:t>To easily read and digest files supplied by the MTA via input and output operations</a:t>
            </a:r>
          </a:p>
          <a:p>
            <a:pPr lvl="1"/>
            <a:r>
              <a:rPr lang="en-US" dirty="0"/>
              <a:t>To convert data types and perform operations on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4BB2B1ED-2150-2B46-B6EB-04981F5A024B}"/>
              </a:ext>
            </a:extLst>
          </p:cNvPr>
          <p:cNvSpPr txBox="1">
            <a:spLocks/>
          </p:cNvSpPr>
          <p:nvPr/>
        </p:nvSpPr>
        <p:spPr>
          <a:xfrm>
            <a:off x="5962810" y="1202532"/>
            <a:ext cx="2889488" cy="3146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5pPr>
            <a:lvl6pPr marL="187950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MATPLOTLIB</a:t>
            </a:r>
          </a:p>
          <a:p>
            <a:pPr lvl="1"/>
            <a:r>
              <a:rPr lang="en-US" dirty="0"/>
              <a:t>Data visualization supported on the foundation of NUMPY framework for speed and operations</a:t>
            </a:r>
          </a:p>
          <a:p>
            <a:pPr lvl="1"/>
            <a:r>
              <a:rPr lang="en-US" dirty="0"/>
              <a:t>Used to generate large variety of high quality graphs for data presentation</a:t>
            </a:r>
          </a:p>
          <a:p>
            <a:pPr lvl="1"/>
            <a:r>
              <a:rPr lang="en-US" dirty="0"/>
              <a:t>Graphs to be tailored with custom grid, names, increments, etc.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115885-568E-2642-8735-40F34F99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02" y="3035193"/>
            <a:ext cx="2901149" cy="1631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2D7902-8348-1146-8558-4D06FA1D4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783" y="3035192"/>
            <a:ext cx="2905455" cy="16318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059CD5-F4A3-5740-85BB-10280CBF4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831" y="3685930"/>
            <a:ext cx="2212940" cy="5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098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3">
      <a:dk1>
        <a:srgbClr val="000000"/>
      </a:dk1>
      <a:lt1>
        <a:srgbClr val="FFFFFF"/>
      </a:lt1>
      <a:dk2>
        <a:srgbClr val="454551"/>
      </a:dk2>
      <a:lt2>
        <a:srgbClr val="797979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2146</TotalTime>
  <Words>366</Words>
  <Application>Microsoft Macintosh PowerPoint</Application>
  <PresentationFormat>On-screen Show (16:9)</PresentationFormat>
  <Paragraphs>68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Wingdings 3</vt:lpstr>
      <vt:lpstr>Gill Sans MT</vt:lpstr>
      <vt:lpstr>Calibri</vt:lpstr>
      <vt:lpstr>Arial</vt:lpstr>
      <vt:lpstr>Ion</vt:lpstr>
      <vt:lpstr>Methodology</vt:lpstr>
      <vt:lpstr>Methodology</vt:lpstr>
      <vt:lpstr>Methodology</vt:lpstr>
      <vt:lpstr>Methodology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Presentation Tips</dc:title>
  <dc:creator>Microsoft Office User</dc:creator>
  <cp:lastModifiedBy>Microsoft Office User</cp:lastModifiedBy>
  <cp:revision>28</cp:revision>
  <dcterms:created xsi:type="dcterms:W3CDTF">2020-04-03T23:00:22Z</dcterms:created>
  <dcterms:modified xsi:type="dcterms:W3CDTF">2020-07-05T20:24:28Z</dcterms:modified>
</cp:coreProperties>
</file>